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62" r:id="rId4"/>
    <p:sldId id="263" r:id="rId5"/>
    <p:sldId id="264" r:id="rId6"/>
    <p:sldId id="289" r:id="rId7"/>
    <p:sldId id="265" r:id="rId8"/>
    <p:sldId id="291" r:id="rId9"/>
    <p:sldId id="292" r:id="rId10"/>
    <p:sldId id="293" r:id="rId11"/>
    <p:sldId id="294" r:id="rId12"/>
    <p:sldId id="270" r:id="rId13"/>
    <p:sldId id="311" r:id="rId14"/>
    <p:sldId id="312" r:id="rId15"/>
    <p:sldId id="315" r:id="rId16"/>
    <p:sldId id="318" r:id="rId17"/>
    <p:sldId id="280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2AC7B89-114D-4F0A-B605-C2E9CB393871}">
          <p14:sldIdLst>
            <p14:sldId id="256"/>
            <p14:sldId id="259"/>
            <p14:sldId id="262"/>
            <p14:sldId id="263"/>
            <p14:sldId id="264"/>
            <p14:sldId id="289"/>
            <p14:sldId id="265"/>
            <p14:sldId id="291"/>
            <p14:sldId id="292"/>
            <p14:sldId id="293"/>
            <p14:sldId id="294"/>
          </p14:sldIdLst>
        </p14:section>
        <p14:section name="无标题节" id="{CDC00142-D81D-4617-946F-076533E18AFC}">
          <p14:sldIdLst>
            <p14:sldId id="270"/>
            <p14:sldId id="311"/>
            <p14:sldId id="312"/>
            <p14:sldId id="315"/>
            <p14:sldId id="318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68">
          <p15:clr>
            <a:srgbClr val="A4A3A4"/>
          </p15:clr>
        </p15:guide>
        <p15:guide id="2" pos="529">
          <p15:clr>
            <a:srgbClr val="A4A3A4"/>
          </p15:clr>
        </p15:guide>
        <p15:guide id="3" orient="horz" pos="882">
          <p15:clr>
            <a:srgbClr val="A4A3A4"/>
          </p15:clr>
        </p15:guide>
        <p15:guide id="4" orient="horz" pos="4065">
          <p15:clr>
            <a:srgbClr val="A4A3A4"/>
          </p15:clr>
        </p15:guide>
        <p15:guide id="5" orient="horz" pos="3832">
          <p15:clr>
            <a:srgbClr val="A4A3A4"/>
          </p15:clr>
        </p15:guide>
        <p15:guide id="6" pos="7151">
          <p15:clr>
            <a:srgbClr val="A4A3A4"/>
          </p15:clr>
        </p15:guide>
        <p15:guide id="7" orient="horz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pos="38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  <a:srgbClr val="D21717"/>
    <a:srgbClr val="770504"/>
    <a:srgbClr val="F877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86"/>
    <p:restoredTop sz="94724"/>
  </p:normalViewPr>
  <p:slideViewPr>
    <p:cSldViewPr snapToGrid="0" snapToObjects="1">
      <p:cViewPr varScale="1">
        <p:scale>
          <a:sx n="150" d="100"/>
          <a:sy n="150" d="100"/>
        </p:scale>
        <p:origin x="408" y="108"/>
      </p:cViewPr>
      <p:guideLst>
        <p:guide orient="horz" pos="568"/>
        <p:guide pos="529"/>
        <p:guide orient="horz" pos="882"/>
        <p:guide orient="horz" pos="4065"/>
        <p:guide orient="horz" pos="3832"/>
        <p:guide pos="7151"/>
        <p:guide orient="horz"/>
        <p:guide orient="horz" pos="2160"/>
        <p:guide pos="3832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8DF2C-48CD-2F47-94CA-CD8AC056331B}" type="datetimeFigureOut">
              <a:rPr kumimoji="1" lang="zh-CN" altLang="en-US" smtClean="0"/>
              <a:t>2022/10/28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A7046-F370-CA44-A09C-93B5FDE04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59.svg"/><Relationship Id="rId4" Type="http://schemas.openxmlformats.org/officeDocument/2006/relationships/image" Target="../media/image6.pn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jpe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2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2.jpe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0" Type="http://schemas.openxmlformats.org/officeDocument/2006/relationships/image" Target="../media/image15.sv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3" Type="http://schemas.openxmlformats.org/officeDocument/2006/relationships/image" Target="../media/image2.jpeg"/><Relationship Id="rId21" Type="http://schemas.openxmlformats.org/officeDocument/2006/relationships/image" Target="../media/image35.sv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5.svg"/><Relationship Id="rId5" Type="http://schemas.openxmlformats.org/officeDocument/2006/relationships/image" Target="../media/image7.png"/><Relationship Id="rId15" Type="http://schemas.openxmlformats.org/officeDocument/2006/relationships/image" Target="../media/image29.svg"/><Relationship Id="rId23" Type="http://schemas.openxmlformats.org/officeDocument/2006/relationships/image" Target="../media/image37.svg"/><Relationship Id="rId10" Type="http://schemas.openxmlformats.org/officeDocument/2006/relationships/image" Target="../media/image24.png"/><Relationship Id="rId19" Type="http://schemas.openxmlformats.org/officeDocument/2006/relationships/image" Target="../media/image33.svg"/><Relationship Id="rId4" Type="http://schemas.openxmlformats.org/officeDocument/2006/relationships/image" Target="../media/image6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32.png"/><Relationship Id="rId3" Type="http://schemas.openxmlformats.org/officeDocument/2006/relationships/image" Target="../media/image2.jpeg"/><Relationship Id="rId7" Type="http://schemas.openxmlformats.org/officeDocument/2006/relationships/image" Target="../media/image38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7.png"/><Relationship Id="rId10" Type="http://schemas.openxmlformats.org/officeDocument/2006/relationships/image" Target="../media/image41.svg"/><Relationship Id="rId4" Type="http://schemas.openxmlformats.org/officeDocument/2006/relationships/image" Target="../media/image6.png"/><Relationship Id="rId9" Type="http://schemas.openxmlformats.org/officeDocument/2006/relationships/image" Target="../media/image40.png"/><Relationship Id="rId14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png"/><Relationship Id="rId18" Type="http://schemas.openxmlformats.org/officeDocument/2006/relationships/image" Target="../media/image53.svg"/><Relationship Id="rId3" Type="http://schemas.openxmlformats.org/officeDocument/2006/relationships/image" Target="../media/image2.jpe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1.svg"/><Relationship Id="rId20" Type="http://schemas.openxmlformats.org/officeDocument/2006/relationships/image" Target="../media/image5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46.png"/><Relationship Id="rId5" Type="http://schemas.openxmlformats.org/officeDocument/2006/relationships/image" Target="../media/image7.png"/><Relationship Id="rId15" Type="http://schemas.openxmlformats.org/officeDocument/2006/relationships/image" Target="../media/image50.png"/><Relationship Id="rId10" Type="http://schemas.openxmlformats.org/officeDocument/2006/relationships/image" Target="../media/image45.svg"/><Relationship Id="rId19" Type="http://schemas.openxmlformats.org/officeDocument/2006/relationships/image" Target="../media/image54.png"/><Relationship Id="rId4" Type="http://schemas.openxmlformats.org/officeDocument/2006/relationships/image" Target="../media/image6.png"/><Relationship Id="rId9" Type="http://schemas.openxmlformats.org/officeDocument/2006/relationships/image" Target="../media/image44.png"/><Relationship Id="rId14" Type="http://schemas.openxmlformats.org/officeDocument/2006/relationships/image" Target="../media/image4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7360" y="2703015"/>
            <a:ext cx="6917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200" b="1" spc="300" dirty="0">
                <a:ln w="9525">
                  <a:noFill/>
                </a:ln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资源受限环境下的自适应联邦学习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0" y="79577"/>
            <a:ext cx="12192000" cy="3911656"/>
            <a:chOff x="0" y="79577"/>
            <a:chExt cx="12192000" cy="391165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7713" y="1011739"/>
              <a:ext cx="1276573" cy="1125400"/>
            </a:xfrm>
            <a:prstGeom prst="rect">
              <a:avLst/>
            </a:prstGeom>
          </p:spPr>
        </p:pic>
        <p:pic>
          <p:nvPicPr>
            <p:cNvPr id="12" name="图片 11" descr="图片包含 游戏机, 物体, 钟表, 标志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686" y="79577"/>
              <a:ext cx="3046628" cy="615185"/>
            </a:xfrm>
            <a:prstGeom prst="rect">
              <a:avLst/>
            </a:prstGeom>
          </p:spPr>
        </p:pic>
        <p:cxnSp>
          <p:nvCxnSpPr>
            <p:cNvPr id="14" name="直线连接符 13"/>
            <p:cNvCxnSpPr/>
            <p:nvPr/>
          </p:nvCxnSpPr>
          <p:spPr>
            <a:xfrm>
              <a:off x="0" y="3991233"/>
              <a:ext cx="12192000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0"/>
                      <a:lumOff val="10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  <a:alpha val="0"/>
                    </a:schemeClr>
                  </a:gs>
                  <a:gs pos="51000">
                    <a:srgbClr val="C00000">
                      <a:alpha val="88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5269165" y="4783562"/>
            <a:ext cx="1734820" cy="1199789"/>
            <a:chOff x="5269165" y="4783562"/>
            <a:chExt cx="1734820" cy="1199789"/>
          </a:xfrm>
        </p:grpSpPr>
        <p:sp>
          <p:nvSpPr>
            <p:cNvPr id="22" name="文本框 21"/>
            <p:cNvSpPr txBox="1"/>
            <p:nvPr/>
          </p:nvSpPr>
          <p:spPr>
            <a:xfrm>
              <a:off x="5269165" y="5707761"/>
              <a:ext cx="1734820" cy="27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2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2022</a:t>
              </a:r>
              <a:r>
                <a:rPr kumimoji="1" lang="zh-CN" altLang="en-US" sz="12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年</a:t>
              </a:r>
              <a:r>
                <a:rPr kumimoji="1" lang="en-US" altLang="zh-CN" sz="12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10</a:t>
              </a:r>
              <a:r>
                <a:rPr kumimoji="1" lang="zh-CN" altLang="en-US" sz="12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月</a:t>
              </a:r>
              <a:r>
                <a:rPr kumimoji="1" lang="en-US" altLang="zh-CN" sz="12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30</a:t>
              </a:r>
              <a:r>
                <a:rPr kumimoji="1" lang="zh-CN" altLang="en-US" sz="12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日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63338" y="4783562"/>
              <a:ext cx="1146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spc="9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汇报人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568887" y="5143401"/>
              <a:ext cx="1135380" cy="429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200" b="1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权赟昊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85496" y="6159618"/>
            <a:ext cx="9685538" cy="555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2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S. Wang et al., "Adaptive Federated Learning in Resource Constrained Edge Computing Systems," in IEEE Journal on Selected Areas in Communications, vol. 37, no. 6, pp. 1205-1221, June 2019</a:t>
            </a: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853248" y="2946778"/>
            <a:ext cx="2832634" cy="7001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4" name="矩形 23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5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3" name="图片 32" descr="图片包含 游戏机, 画, 钟表&#10;&#10;描述已自动生成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算法概述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78802" y="839978"/>
            <a:ext cx="1527187" cy="41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算法描述</a:t>
            </a:r>
          </a:p>
        </p:txBody>
      </p:sp>
      <p:sp>
        <p:nvSpPr>
          <p:cNvPr id="22" name="流程图: 延期 21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5955" y="933566"/>
            <a:ext cx="3149420" cy="491700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335" y="885933"/>
            <a:ext cx="4015182" cy="5091360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8198" y="3197655"/>
            <a:ext cx="1664108" cy="225348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542437" y="3124652"/>
            <a:ext cx="962731" cy="29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的实时更新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4" name="矩形 23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5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3" name="图片 32" descr="图片包含 游戏机, 画, 钟表&#10;&#10;描述已自动生成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实验结果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49508" y="1076338"/>
            <a:ext cx="1646092" cy="332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实验环境设置</a:t>
            </a:r>
          </a:p>
        </p:txBody>
      </p:sp>
      <p:sp>
        <p:nvSpPr>
          <p:cNvPr id="20" name="流程图: 延期 19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985384" y="1480182"/>
            <a:ext cx="5256584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真实环境：</a:t>
            </a:r>
            <a:r>
              <a:rPr kumimoji="1"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1"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台个人主机和</a:t>
            </a:r>
            <a:r>
              <a:rPr kumimoji="1"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1"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台树莓派设备构成</a:t>
            </a:r>
            <a:r>
              <a:rPr kumimoji="1"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kumimoji="1"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各个设备之间通过</a:t>
            </a:r>
            <a:r>
              <a:rPr kumimoji="1"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wifi</a:t>
            </a:r>
            <a:r>
              <a:rPr kumimoji="1"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通信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98328" y="1892828"/>
            <a:ext cx="4111362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模拟环境：包含</a:t>
            </a:r>
            <a:r>
              <a:rPr kumimoji="1"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kumimoji="1"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kumimoji="1"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500</a:t>
            </a:r>
            <a:r>
              <a:rPr kumimoji="1"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个边缘节点和一个或多个聚合器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60205" y="2262202"/>
            <a:ext cx="4934093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时间视为实验单一资源，模拟环境中根据高斯分布随机模拟资源消耗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49508" y="2650427"/>
            <a:ext cx="1646092" cy="34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400" b="1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baseline</a:t>
            </a:r>
            <a:endParaRPr kumimoji="1" lang="zh-CN" altLang="en-US" sz="1400" b="1" dirty="0"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7818" y="3045240"/>
            <a:ext cx="33969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(a)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中心梯度下降</a:t>
            </a:r>
          </a:p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(b)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传统的联邦学习（固定的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τ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值）</a:t>
            </a:r>
          </a:p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(c)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同步分布式梯度下降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相当于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τ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取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1)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39416" y="3740354"/>
            <a:ext cx="1646092" cy="332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模型和数据集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39199" y="4092872"/>
            <a:ext cx="4070111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kumimoji="1"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kumimoji="1"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个不同的数据集上，测试</a:t>
            </a:r>
            <a:r>
              <a:rPr kumimoji="1"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kumimoji="1"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个不同模型的精度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282332" y="4426752"/>
            <a:ext cx="3499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SVM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的数据集：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MNIST-O</a:t>
            </a: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线性回归的数据集：一个能量数据集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k-means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的数据集：用户知识建模数据集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CNN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的数据集：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MNIST-O&amp;MNIST-F&amp;CIFAR-10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707794" y="1005159"/>
            <a:ext cx="2140574" cy="332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各个节点的数据分布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839738" y="1996067"/>
            <a:ext cx="5032638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case1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：每个数据样本随机分布到每个节点，每个节点拥有统一的信息。</a:t>
            </a:r>
          </a:p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case2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：每个节点的数据标签一样，由于每个节点有多个信息，所以各个节点具有不一致的信息。</a:t>
            </a:r>
          </a:p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case3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：每个节点有全部的数据集。</a:t>
            </a:r>
          </a:p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case4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：一半的数据像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case1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一样随机分布，另一半的数据像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case2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一样，各个节点具有不一致的信息。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37" name="矩形 36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5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6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5" name="图片 44" descr="图片包含 游戏机, 画, 钟表&#10;&#10;描述已自动生成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实验结果</a:t>
            </a:r>
          </a:p>
        </p:txBody>
      </p:sp>
      <p:sp>
        <p:nvSpPr>
          <p:cNvPr id="49" name="流程图: 延期 48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41771" y="1065440"/>
            <a:ext cx="11256067" cy="394056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46500" y="5230495"/>
            <a:ext cx="469900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kumimoji="1"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    </a:t>
            </a:r>
            <a:r>
              <a:rPr kumimoji="1"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各个模型在不同情况下不同τ值下的损失函数值与分类精度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37" name="矩形 36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4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5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5" name="图片 44" descr="图片包含 游戏机, 画, 钟表&#10;&#10;描述已自动生成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实验结果</a:t>
            </a:r>
          </a:p>
        </p:txBody>
      </p:sp>
      <p:sp>
        <p:nvSpPr>
          <p:cNvPr id="49" name="流程图: 延期 48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849755" y="5826125"/>
            <a:ext cx="2939415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kumimoji="1"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  </a:t>
            </a:r>
            <a:r>
              <a:rPr kumimoji="1"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不同节点情况下</a:t>
            </a:r>
            <a:r>
              <a:rPr kumimoji="1"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SVM</a:t>
            </a:r>
            <a:r>
              <a:rPr kumimoji="1"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损失值与准确率</a:t>
            </a:r>
          </a:p>
        </p:txBody>
      </p:sp>
      <p:pic>
        <p:nvPicPr>
          <p:cNvPr id="4" name="图片 3" descr="fig5"/>
          <p:cNvPicPr>
            <a:picLocks noChangeAspect="1"/>
          </p:cNvPicPr>
          <p:nvPr/>
        </p:nvPicPr>
        <p:blipFill>
          <a:blip r:embed="rId7"/>
          <a:srcRect b="-537"/>
          <a:stretch>
            <a:fillRect/>
          </a:stretch>
        </p:blipFill>
        <p:spPr>
          <a:xfrm>
            <a:off x="6823075" y="1350010"/>
            <a:ext cx="4949190" cy="4380230"/>
          </a:xfrm>
          <a:prstGeom prst="rect">
            <a:avLst/>
          </a:prstGeom>
        </p:spPr>
      </p:pic>
      <p:pic>
        <p:nvPicPr>
          <p:cNvPr id="5" name="图片 4" descr="fig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655" y="1359535"/>
            <a:ext cx="5302250" cy="43211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04481" y="5826125"/>
            <a:ext cx="316865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kumimoji="1"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 </a:t>
            </a:r>
            <a:r>
              <a:rPr kumimoji="1"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不同全局聚合时间下</a:t>
            </a:r>
            <a:r>
              <a:rPr kumimoji="1"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SVM</a:t>
            </a:r>
            <a:r>
              <a:rPr kumimoji="1"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损失值与准确率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28858" y="881393"/>
            <a:ext cx="164609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节点数量影响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951980" y="909955"/>
            <a:ext cx="2044065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全局聚合时间影响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37" name="矩形 36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4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5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5" name="图片 44" descr="图片包含 游戏机, 画, 钟表&#10;&#10;描述已自动生成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实验结果</a:t>
            </a:r>
          </a:p>
        </p:txBody>
      </p:sp>
      <p:sp>
        <p:nvSpPr>
          <p:cNvPr id="49" name="流程图: 延期 48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13</a:t>
            </a:r>
            <a:endParaRPr lang="zh-CN" altLang="en-US" dirty="0"/>
          </a:p>
        </p:txBody>
      </p:sp>
      <p:pic>
        <p:nvPicPr>
          <p:cNvPr id="2" name="图片 1" descr="fig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775" y="1159510"/>
            <a:ext cx="5346065" cy="46774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61465" y="5863590"/>
            <a:ext cx="3281045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kumimoji="1"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  </a:t>
            </a:r>
            <a:r>
              <a:rPr kumimoji="1"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不同时间预算情况下</a:t>
            </a:r>
            <a:r>
              <a:rPr kumimoji="1"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SVM</a:t>
            </a:r>
            <a:r>
              <a:rPr kumimoji="1"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损失值与准确率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046470" y="2286000"/>
            <a:ext cx="5423535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τ*值随着总时间预算的减少而减小</a:t>
            </a:r>
            <a:r>
              <a:rPr kumimoji="1"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kumimoji="1"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当资源预算足够大时，τ*接近于1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74448" y="3263900"/>
            <a:ext cx="2861945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所有情况下，性能均优于基线性能τ=10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15523" y="826783"/>
            <a:ext cx="164609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时间预算影响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37" name="矩形 36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4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5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5" name="图片 44" descr="图片包含 游戏机, 画, 钟表&#10;&#10;描述已自动生成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实验结果</a:t>
            </a:r>
          </a:p>
        </p:txBody>
      </p:sp>
      <p:sp>
        <p:nvSpPr>
          <p:cNvPr id="49" name="流程图: 延期 48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14</a:t>
            </a:r>
            <a:endParaRPr lang="zh-CN" altLang="en-US" dirty="0"/>
          </a:p>
        </p:txBody>
      </p:sp>
      <p:pic>
        <p:nvPicPr>
          <p:cNvPr id="6" name="图片 5" descr="fig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475" y="1682115"/>
            <a:ext cx="5437505" cy="31502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78635" y="5321935"/>
            <a:ext cx="3551555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kumimoji="1"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   </a:t>
            </a:r>
            <a:r>
              <a:rPr kumimoji="1"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系统在原型系统上实际运行</a:t>
            </a:r>
            <a:r>
              <a:rPr kumimoji="1"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30</a:t>
            </a:r>
            <a:r>
              <a:rPr kumimoji="1"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秒的实时表现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102600" y="1005205"/>
            <a:ext cx="226949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控制参数</a:t>
            </a:r>
            <a:r>
              <a:rPr kumimoji="1"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φ</a:t>
            </a:r>
            <a:r>
              <a:rPr kumimoji="1" lang="zh-CN" altLang="en-US" sz="1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灵敏度影响</a:t>
            </a:r>
          </a:p>
        </p:txBody>
      </p:sp>
      <p:pic>
        <p:nvPicPr>
          <p:cNvPr id="8" name="图片 7" descr="fig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1295" y="1688465"/>
            <a:ext cx="5483225" cy="22936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659495" y="4067810"/>
            <a:ext cx="1615440" cy="3308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τ∗的值依照对数减少</a:t>
            </a: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38528" y="5394325"/>
            <a:ext cx="1992630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kumimoji="1" lang="en-US" altLang="zh-CN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   </a:t>
            </a:r>
            <a:r>
              <a:rPr kumimoji="1" lang="zh-CN" altLang="en-US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控制参数</a:t>
            </a:r>
            <a:r>
              <a:rPr kumimoji="1" lang="zh-CN" altLang="en-US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φ对τ</a:t>
            </a:r>
            <a:r>
              <a:rPr kumimoji="1" lang="en-US" altLang="zh-CN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*</a:t>
            </a:r>
            <a:r>
              <a:rPr kumimoji="1" lang="zh-CN" altLang="en-US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的影响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79764" y="962614"/>
            <a:ext cx="2140574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原型系统运行结果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37" name="矩形 36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4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5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5" name="图片 44" descr="图片包含 游戏机, 画, 钟表&#10;&#10;描述已自动生成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实验结果</a:t>
            </a:r>
          </a:p>
        </p:txBody>
      </p:sp>
      <p:sp>
        <p:nvSpPr>
          <p:cNvPr id="49" name="流程图: 延期 48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14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39470" y="902335"/>
            <a:ext cx="226949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异步梯度下降比较</a:t>
            </a:r>
          </a:p>
        </p:txBody>
      </p:sp>
      <p:pic>
        <p:nvPicPr>
          <p:cNvPr id="12" name="图片 11" descr="56d1c88a-a88e-4562-a40b-3706e46250f7"/>
          <p:cNvPicPr>
            <a:picLocks noChangeAspect="1"/>
          </p:cNvPicPr>
          <p:nvPr/>
        </p:nvPicPr>
        <p:blipFill>
          <a:blip r:embed="rId7"/>
          <a:srcRect l="-108" t="-10480" r="108" b="10480"/>
          <a:stretch>
            <a:fillRect/>
          </a:stretch>
        </p:blipFill>
        <p:spPr>
          <a:xfrm>
            <a:off x="1124585" y="1522730"/>
            <a:ext cx="5501640" cy="331279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132965" y="5024120"/>
            <a:ext cx="3324225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kumimoji="1"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9   </a:t>
            </a:r>
            <a:r>
              <a:rPr kumimoji="1"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同步和异步梯度下降方法比较</a:t>
            </a:r>
            <a:r>
              <a:rPr kumimoji="1"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(SVM/DGD)</a:t>
            </a:r>
          </a:p>
        </p:txBody>
      </p:sp>
      <p:pic>
        <p:nvPicPr>
          <p:cNvPr id="14" name="图片 13" descr="3cdb08d5-3903-47de-a470-3d414ec53d51"/>
          <p:cNvPicPr>
            <a:picLocks noChangeAspect="1"/>
          </p:cNvPicPr>
          <p:nvPr/>
        </p:nvPicPr>
        <p:blipFill>
          <a:blip r:embed="rId8"/>
          <a:srcRect l="128" t="-5483" r="-128" b="5483"/>
          <a:stretch>
            <a:fillRect/>
          </a:stretch>
        </p:blipFill>
        <p:spPr>
          <a:xfrm>
            <a:off x="6837680" y="1778000"/>
            <a:ext cx="4943475" cy="305752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067040" y="5024120"/>
            <a:ext cx="3324225" cy="330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</a:t>
            </a:r>
            <a:r>
              <a:rPr kumimoji="1"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9   </a:t>
            </a:r>
            <a:r>
              <a:rPr kumimoji="1"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同步和异步梯度下降方法比较</a:t>
            </a:r>
            <a:r>
              <a:rPr kumimoji="1" lang="en-US" altLang="zh-CN" sz="12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(SVM/SGD)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46287" y="375495"/>
            <a:ext cx="11462658" cy="6077693"/>
          </a:xfrm>
          <a:prstGeom prst="rect">
            <a:avLst/>
          </a:prstGeom>
          <a:gradFill>
            <a:gsLst>
              <a:gs pos="0">
                <a:schemeClr val="bg1">
                  <a:alpha val="7000"/>
                </a:schemeClr>
              </a:gs>
              <a:gs pos="38000">
                <a:schemeClr val="bg1">
                  <a:alpha val="0"/>
                </a:schemeClr>
              </a:gs>
              <a:gs pos="6200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0" scaled="0"/>
          </a:gradFill>
          <a:ln w="19050">
            <a:gradFill>
              <a:gsLst>
                <a:gs pos="0">
                  <a:schemeClr val="bg1"/>
                </a:gs>
                <a:gs pos="38000">
                  <a:schemeClr val="bg1">
                    <a:alpha val="0"/>
                  </a:schemeClr>
                </a:gs>
                <a:gs pos="62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 descr="图片包含 游戏机, 画, 钟表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145" y="122295"/>
            <a:ext cx="3019710" cy="6169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screen">
            <a:alphaModFix amt="70000"/>
          </a:blip>
          <a:stretch>
            <a:fillRect/>
          </a:stretch>
        </p:blipFill>
        <p:spPr>
          <a:xfrm>
            <a:off x="5052435" y="6220399"/>
            <a:ext cx="2050361" cy="406902"/>
          </a:xfrm>
          <a:prstGeom prst="rect">
            <a:avLst/>
          </a:prstGeom>
        </p:spPr>
      </p:pic>
      <p:pic>
        <p:nvPicPr>
          <p:cNvPr id="10" name="图片 9" descr="图片包含 游戏机, 画&#10;&#10;描述已自动生成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133960" y="690867"/>
            <a:ext cx="9887309" cy="3229854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>
            <a:off x="2854036" y="3541855"/>
            <a:ext cx="6483928" cy="0"/>
          </a:xfrm>
          <a:prstGeom prst="line">
            <a:avLst/>
          </a:prstGeom>
          <a:ln w="19050">
            <a:gradFill>
              <a:gsLst>
                <a:gs pos="50000">
                  <a:schemeClr val="bg1"/>
                </a:gs>
                <a:gs pos="0">
                  <a:schemeClr val="bg1">
                    <a:lumMod val="100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341639" y="3789868"/>
            <a:ext cx="5589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QUESTIONS</a:t>
            </a:r>
            <a:r>
              <a:rPr lang="zh-CN" altLang="en-US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&amp;</a:t>
            </a:r>
            <a:r>
              <a:rPr lang="zh-CN" altLang="en-US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ANSWERS</a:t>
            </a:r>
            <a:endParaRPr lang="zh-CN" altLang="en-US" sz="1600" spc="1200" dirty="0">
              <a:solidFill>
                <a:schemeClr val="bg1"/>
              </a:solidFill>
              <a:effectLst>
                <a:outerShdw dist="12700" dir="5400000" algn="ctr" rotWithShape="0">
                  <a:srgbClr val="000000"/>
                </a:outerShdw>
              </a:effectLst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389667" y="2433859"/>
            <a:ext cx="5493812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b="1" spc="300" dirty="0">
                <a:ln w="952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感谢大家观看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-2"/>
            <a:ext cx="12192000" cy="6858003"/>
            <a:chOff x="0" y="-2"/>
            <a:chExt cx="12192000" cy="6858003"/>
          </a:xfrm>
        </p:grpSpPr>
        <p:sp>
          <p:nvSpPr>
            <p:cNvPr id="27" name="矩形 26"/>
            <p:cNvSpPr/>
            <p:nvPr/>
          </p:nvSpPr>
          <p:spPr>
            <a:xfrm>
              <a:off x="0" y="-2"/>
              <a:ext cx="12192000" cy="1062679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0" y="106267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alpha val="80000"/>
                    <a:lumMod val="94000"/>
                    <a:lumOff val="6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23392" y="260058"/>
            <a:ext cx="2162740" cy="693697"/>
            <a:chOff x="623392" y="260058"/>
            <a:chExt cx="2162740" cy="693697"/>
          </a:xfrm>
        </p:grpSpPr>
        <p:sp>
          <p:nvSpPr>
            <p:cNvPr id="11" name="文本框 10"/>
            <p:cNvSpPr txBox="1"/>
            <p:nvPr/>
          </p:nvSpPr>
          <p:spPr>
            <a:xfrm>
              <a:off x="857591" y="553645"/>
              <a:ext cx="192854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spc="300" dirty="0">
                  <a:solidFill>
                    <a:schemeClr val="bg1">
                      <a:alpha val="38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CONTENTS</a:t>
              </a:r>
              <a:endParaRPr kumimoji="1" lang="zh-CN" altLang="en-US" sz="2000" b="1" spc="300" dirty="0">
                <a:solidFill>
                  <a:schemeClr val="bg1">
                    <a:alpha val="38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23392" y="260058"/>
              <a:ext cx="1159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3200" b="1" spc="6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目录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33400" y="303140"/>
            <a:ext cx="11901234" cy="6632796"/>
            <a:chOff x="133400" y="303140"/>
            <a:chExt cx="11901234" cy="663279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screen">
              <a:alphaModFix amt="70000"/>
            </a:blip>
            <a:stretch>
              <a:fillRect/>
            </a:stretch>
          </p:blipFill>
          <p:spPr>
            <a:xfrm>
              <a:off x="9840416" y="303140"/>
              <a:ext cx="2031325" cy="40312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12" name="图片 11" descr="图片包含 游戏机, 画, 钟表&#10;&#10;描述已自动生成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68945" y="2189165"/>
            <a:ext cx="1733625" cy="1107996"/>
            <a:chOff x="1232604" y="1595937"/>
            <a:chExt cx="1733625" cy="1107996"/>
          </a:xfrm>
        </p:grpSpPr>
        <p:sp>
          <p:nvSpPr>
            <p:cNvPr id="14" name="文本框 13"/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01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396569" y="220985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背景描述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337203" y="2189165"/>
            <a:ext cx="1733625" cy="1107996"/>
            <a:chOff x="1232604" y="1595937"/>
            <a:chExt cx="1733625" cy="1107996"/>
          </a:xfrm>
        </p:grpSpPr>
        <p:sp>
          <p:nvSpPr>
            <p:cNvPr id="18" name="文本框 17"/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396569" y="220985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理论分析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62968" y="4113374"/>
            <a:ext cx="1733625" cy="1107996"/>
            <a:chOff x="1232604" y="1595937"/>
            <a:chExt cx="1733625" cy="1107996"/>
          </a:xfrm>
        </p:grpSpPr>
        <p:sp>
          <p:nvSpPr>
            <p:cNvPr id="30" name="文本框 29"/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03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396569" y="220985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算法概述</a:t>
              </a:r>
            </a:p>
          </p:txBody>
        </p:sp>
      </p:grpSp>
      <p:sp>
        <p:nvSpPr>
          <p:cNvPr id="2" name="流程图: 延期 1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337203" y="4175359"/>
            <a:ext cx="1127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rPr>
              <a:t>04</a:t>
            </a:r>
            <a:endParaRPr kumimoji="1" lang="zh-CN" altLang="en-US" sz="6600" b="1" dirty="0">
              <a:gradFill flip="none" rotWithShape="1">
                <a:gsLst>
                  <a:gs pos="0">
                    <a:srgbClr val="C00000"/>
                  </a:gs>
                  <a:gs pos="100000">
                    <a:schemeClr val="accent3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latin typeface="Arial" panose="020B0604020202020204" pitchFamily="34" charset="0"/>
              <a:ea typeface="ZhenyanGB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26340" y="472729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实验结果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4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背景介绍</a:t>
            </a:r>
          </a:p>
        </p:txBody>
      </p:sp>
      <p:sp>
        <p:nvSpPr>
          <p:cNvPr id="33" name="流程图: 延期 32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3134" y="1383614"/>
            <a:ext cx="6891134" cy="270547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229475" y="4241681"/>
            <a:ext cx="2533650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200" b="1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Figure1</a:t>
            </a:r>
            <a:r>
              <a:rPr kumimoji="1" lang="zh-CN" altLang="en-US" sz="1200" b="1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   </a:t>
            </a:r>
            <a:r>
              <a:rPr kumimoji="1" lang="en-US" altLang="zh-CN" sz="1200" b="1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System</a:t>
            </a:r>
            <a:r>
              <a:rPr kumimoji="1" lang="zh-CN" altLang="en-US" sz="1200" b="1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 </a:t>
            </a:r>
            <a:r>
              <a:rPr kumimoji="1" lang="en-US" altLang="zh-CN" sz="1200" b="1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architecture</a:t>
            </a:r>
            <a:endParaRPr kumimoji="1" lang="zh-CN" altLang="en-US" sz="1200" b="1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38287" y="1428750"/>
            <a:ext cx="3290838" cy="123273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资源受限的</a:t>
            </a:r>
            <a:r>
              <a:rPr lang="en-US" altLang="zh-CN" dirty="0"/>
              <a:t>MEC</a:t>
            </a:r>
            <a:r>
              <a:rPr lang="zh-CN" altLang="en-US" dirty="0"/>
              <a:t>系统中如何获得最佳学习性能</a:t>
            </a:r>
          </a:p>
        </p:txBody>
      </p:sp>
      <p:cxnSp>
        <p:nvCxnSpPr>
          <p:cNvPr id="16" name="直接箭头连接符 15"/>
          <p:cNvCxnSpPr>
            <a:stCxn id="12" idx="3"/>
          </p:cNvCxnSpPr>
          <p:nvPr/>
        </p:nvCxnSpPr>
        <p:spPr>
          <a:xfrm flipV="1">
            <a:off x="4429125" y="2045115"/>
            <a:ext cx="714375" cy="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052563" y="3343275"/>
            <a:ext cx="3290838" cy="597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资源数量动态变化</a:t>
            </a: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1990725" y="2661481"/>
            <a:ext cx="0" cy="6817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3543300" y="2661481"/>
            <a:ext cx="0" cy="6817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7" idx="3"/>
          </p:cNvCxnSpPr>
          <p:nvPr/>
        </p:nvCxnSpPr>
        <p:spPr>
          <a:xfrm>
            <a:off x="4343401" y="3642160"/>
            <a:ext cx="800099" cy="73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1052563" y="4557408"/>
            <a:ext cx="3290838" cy="786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边缘计算场景下，</a:t>
            </a:r>
            <a:r>
              <a:rPr lang="en-US" altLang="zh-CN" dirty="0"/>
              <a:t>Non-IID</a:t>
            </a:r>
            <a:r>
              <a:rPr lang="zh-CN" altLang="en-US" dirty="0"/>
              <a:t>数据上理论上是否具有收敛性</a:t>
            </a:r>
          </a:p>
        </p:txBody>
      </p:sp>
      <p:cxnSp>
        <p:nvCxnSpPr>
          <p:cNvPr id="40" name="直接箭头连接符 39"/>
          <p:cNvCxnSpPr/>
          <p:nvPr/>
        </p:nvCxnSpPr>
        <p:spPr>
          <a:xfrm>
            <a:off x="1990725" y="3941044"/>
            <a:ext cx="0" cy="6163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3543300" y="3941044"/>
            <a:ext cx="0" cy="6163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箭头: 直角上 47"/>
          <p:cNvSpPr/>
          <p:nvPr/>
        </p:nvSpPr>
        <p:spPr>
          <a:xfrm>
            <a:off x="4343401" y="4188865"/>
            <a:ext cx="2676519" cy="829470"/>
          </a:xfrm>
          <a:prstGeom prst="bentUpArrow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30" name="矩形 29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4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5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6" name="图片 35" descr="图片包含 游戏机, 画, 钟表&#10;&#10;描述已自动生成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背景介绍</a:t>
            </a:r>
          </a:p>
        </p:txBody>
      </p:sp>
      <p:sp>
        <p:nvSpPr>
          <p:cNvPr id="44" name="流程图: 延期 43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7458075" y="5867400"/>
            <a:ext cx="2800350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200" b="1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Figure2   </a:t>
            </a:r>
            <a:r>
              <a:rPr kumimoji="1" lang="zh-CN" altLang="en-US" sz="1200" b="1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联邦学习流程图</a:t>
            </a:r>
          </a:p>
        </p:txBody>
      </p:sp>
      <p:sp>
        <p:nvSpPr>
          <p:cNvPr id="18" name="矩形 17"/>
          <p:cNvSpPr/>
          <p:nvPr/>
        </p:nvSpPr>
        <p:spPr>
          <a:xfrm>
            <a:off x="1199393" y="1236168"/>
            <a:ext cx="2894097" cy="1009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局部更新消耗边缘节点的计算资源</a:t>
            </a: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4061897" y="1981200"/>
            <a:ext cx="16215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196375" y="2641561"/>
            <a:ext cx="2862504" cy="1009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全局聚合更新消耗网络的通信资源</a:t>
            </a: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4058879" y="3146386"/>
            <a:ext cx="16215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180578" y="3962709"/>
            <a:ext cx="2894097" cy="1139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全局聚合频率：与全局聚合次数和总迭代次数相关</a:t>
            </a: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4058879" y="4570522"/>
            <a:ext cx="16215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1199393" y="5260002"/>
            <a:ext cx="2894097" cy="1139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资源约束条件下，调整全局聚合频率，使得损失函数最小化</a:t>
            </a:r>
          </a:p>
        </p:txBody>
      </p:sp>
      <p:cxnSp>
        <p:nvCxnSpPr>
          <p:cNvPr id="55" name="直接箭头连接符 54"/>
          <p:cNvCxnSpPr/>
          <p:nvPr/>
        </p:nvCxnSpPr>
        <p:spPr>
          <a:xfrm flipV="1">
            <a:off x="4052607" y="5102135"/>
            <a:ext cx="1665411" cy="7275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形 5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3407" y="1443140"/>
            <a:ext cx="6005098" cy="43463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14055"/>
            <a:ext cx="12192000" cy="6858002"/>
            <a:chOff x="0" y="-1"/>
            <a:chExt cx="12192000" cy="6858002"/>
          </a:xfrm>
        </p:grpSpPr>
        <p:sp>
          <p:nvSpPr>
            <p:cNvPr id="17" name="矩形 16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理论分析</a:t>
            </a:r>
          </a:p>
        </p:txBody>
      </p:sp>
      <p:sp>
        <p:nvSpPr>
          <p:cNvPr id="33" name="流程图: 延期 32"/>
          <p:cNvSpPr/>
          <p:nvPr/>
        </p:nvSpPr>
        <p:spPr>
          <a:xfrm flipH="1">
            <a:off x="11644609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pic>
        <p:nvPicPr>
          <p:cNvPr id="109" name="图形 108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5913" y="1762181"/>
            <a:ext cx="2864265" cy="741824"/>
          </a:xfrm>
          <a:prstGeom prst="rect">
            <a:avLst/>
          </a:prstGeom>
        </p:spPr>
      </p:pic>
      <p:sp>
        <p:nvSpPr>
          <p:cNvPr id="110" name="文本框 109"/>
          <p:cNvSpPr txBox="1"/>
          <p:nvPr/>
        </p:nvSpPr>
        <p:spPr>
          <a:xfrm>
            <a:off x="5061867" y="1756842"/>
            <a:ext cx="682247" cy="42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b="1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(1)</a:t>
            </a:r>
            <a:endParaRPr kumimoji="1" lang="zh-CN" altLang="en-US" b="1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pic>
        <p:nvPicPr>
          <p:cNvPr id="112" name="图形 111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0113" y="3118778"/>
            <a:ext cx="4301891" cy="765801"/>
          </a:xfrm>
          <a:prstGeom prst="rect">
            <a:avLst/>
          </a:prstGeom>
        </p:spPr>
      </p:pic>
      <p:sp>
        <p:nvSpPr>
          <p:cNvPr id="113" name="文本框 112"/>
          <p:cNvSpPr txBox="1"/>
          <p:nvPr/>
        </p:nvSpPr>
        <p:spPr>
          <a:xfrm>
            <a:off x="5061867" y="3229696"/>
            <a:ext cx="682247" cy="42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b="1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(2)</a:t>
            </a:r>
            <a:endParaRPr kumimoji="1" lang="zh-CN" altLang="en-US" b="1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pic>
        <p:nvPicPr>
          <p:cNvPr id="128" name="图形 127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4411" y="5083655"/>
            <a:ext cx="2707231" cy="359367"/>
          </a:xfrm>
          <a:prstGeom prst="rect">
            <a:avLst/>
          </a:prstGeom>
        </p:spPr>
      </p:pic>
      <p:sp>
        <p:nvSpPr>
          <p:cNvPr id="129" name="文本框 128"/>
          <p:cNvSpPr txBox="1"/>
          <p:nvPr/>
        </p:nvSpPr>
        <p:spPr>
          <a:xfrm>
            <a:off x="5039666" y="5021920"/>
            <a:ext cx="682247" cy="42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b="1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(3)</a:t>
            </a:r>
            <a:endParaRPr kumimoji="1" lang="zh-CN" altLang="en-US" b="1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pic>
        <p:nvPicPr>
          <p:cNvPr id="3" name="图形 2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51682" y="1385892"/>
            <a:ext cx="5692927" cy="41203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理论分析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9416" y="1147183"/>
            <a:ext cx="2000250" cy="401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问题公式化</a:t>
            </a:r>
          </a:p>
        </p:txBody>
      </p:sp>
      <p:sp>
        <p:nvSpPr>
          <p:cNvPr id="24" name="流程图: 延期 23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008331" y="1864820"/>
            <a:ext cx="5820341" cy="421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考虑</a:t>
            </a:r>
            <a:r>
              <a:rPr kumimoji="1"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种不同类型的资源，包括时间，能量，通信带宽等</a:t>
            </a:r>
            <a:endParaRPr kumimoji="1" lang="zh-CN" altLang="en-US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839416" y="2500782"/>
                <a:ext cx="10546920" cy="413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zh-CN" altLang="en-US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每个节点上的本地更新步骤消耗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zh-CN" altLang="en-US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1" lang="zh-CN" altLang="en-US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单位</a:t>
                </a:r>
                <a:r>
                  <a:rPr kumimoji="1" lang="en-US" altLang="zh-CN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m</a:t>
                </a:r>
                <a:r>
                  <a:rPr kumimoji="1" lang="zh-CN" altLang="en-US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类型的资源，每个全局聚合步骤会消耗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单位</m:t>
                    </m:r>
                  </m:oMath>
                </a14:m>
                <a:r>
                  <a:rPr kumimoji="1" lang="en-US" altLang="zh-CN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m</a:t>
                </a:r>
                <a:r>
                  <a:rPr kumimoji="1" lang="zh-CN" altLang="en-US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类型的资源</a:t>
                </a:r>
                <a:endParaRPr kumimoji="1" lang="en-US" altLang="zh-CN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2500782"/>
                <a:ext cx="10546920" cy="413703"/>
              </a:xfrm>
              <a:prstGeom prst="rect">
                <a:avLst/>
              </a:prstGeom>
              <a:blipFill rotWithShape="1">
                <a:blip r:embed="rId7"/>
                <a:stretch>
                  <a:fillRect l="-6" t="-37" r="1" b="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图形 57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20822" y="4124988"/>
            <a:ext cx="6009538" cy="1036127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8854843" y="4429691"/>
            <a:ext cx="682247" cy="42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b="1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(4)</a:t>
            </a:r>
            <a:endParaRPr kumimoji="1" lang="zh-CN" altLang="en-US" b="1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4" name="矩形 23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5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3" name="图片 32" descr="图片包含 游戏机, 画, 钟表&#10;&#10;描述已自动生成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理论分析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39415" y="1147183"/>
            <a:ext cx="4175645" cy="41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资源约束条件下，</a:t>
            </a:r>
            <a:r>
              <a:rPr kumimoji="1"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</a:t>
            </a:r>
            <a:r>
              <a:rPr kumimoji="1"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的理论收敛性</a:t>
            </a:r>
          </a:p>
        </p:txBody>
      </p:sp>
      <p:sp>
        <p:nvSpPr>
          <p:cNvPr id="17" name="流程图: 延期 16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pic>
        <p:nvPicPr>
          <p:cNvPr id="3" name="图形 2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2549" y="4656055"/>
            <a:ext cx="3545441" cy="251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331" y="1566337"/>
            <a:ext cx="5744117" cy="2720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文本框 5"/>
          <p:cNvSpPr txBox="1"/>
          <p:nvPr/>
        </p:nvSpPr>
        <p:spPr>
          <a:xfrm>
            <a:off x="5928762" y="4526268"/>
            <a:ext cx="682247" cy="42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b="1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(5)</a:t>
            </a:r>
            <a:endParaRPr kumimoji="1" lang="zh-CN" altLang="en-US" b="1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pic>
        <p:nvPicPr>
          <p:cNvPr id="8" name="图形 7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51494" y="1439568"/>
            <a:ext cx="2788922" cy="253538"/>
          </a:xfrm>
          <a:prstGeom prst="rect">
            <a:avLst/>
          </a:prstGeom>
        </p:spPr>
      </p:pic>
      <p:cxnSp>
        <p:nvCxnSpPr>
          <p:cNvPr id="10" name="直接箭头连接符 9"/>
          <p:cNvCxnSpPr>
            <a:stCxn id="8" idx="3"/>
          </p:cNvCxnSpPr>
          <p:nvPr/>
        </p:nvCxnSpPr>
        <p:spPr>
          <a:xfrm>
            <a:off x="9840416" y="1566337"/>
            <a:ext cx="3238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043608" y="1377892"/>
            <a:ext cx="1873185" cy="31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/>
              <a:t>F(w)</a:t>
            </a:r>
            <a:r>
              <a:rPr lang="zh-CN" altLang="en-US" sz="1200" dirty="0"/>
              <a:t>满足</a:t>
            </a:r>
            <a:r>
              <a:rPr lang="el-GR" altLang="zh-CN" sz="1200" dirty="0"/>
              <a:t>ρ-</a:t>
            </a:r>
            <a:r>
              <a:rPr lang="en-US" altLang="zh-CN" sz="1200" dirty="0"/>
              <a:t>Lipschitz</a:t>
            </a:r>
            <a:r>
              <a:rPr lang="zh-CN" altLang="en-US" sz="1200" dirty="0"/>
              <a:t>条件</a:t>
            </a: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pic>
        <p:nvPicPr>
          <p:cNvPr id="18" name="图形 17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51494" y="1953075"/>
            <a:ext cx="3264303" cy="25353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355381" y="1906084"/>
            <a:ext cx="1707463" cy="31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2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F(w)</a:t>
            </a:r>
            <a:r>
              <a:rPr kumimoji="1" lang="zh-CN" altLang="en-US" sz="12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满足</a:t>
            </a:r>
            <a:r>
              <a:rPr kumimoji="1" lang="en-US" altLang="zh-CN" sz="12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β</a:t>
            </a:r>
            <a:r>
              <a:rPr kumimoji="1" lang="zh-CN" altLang="en-US" sz="12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平滑条件</a:t>
            </a: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10255560" y="2079844"/>
            <a:ext cx="2598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形 36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51494" y="2593350"/>
            <a:ext cx="2285011" cy="217620"/>
          </a:xfrm>
          <a:prstGeom prst="rect">
            <a:avLst/>
          </a:prstGeom>
        </p:spPr>
      </p:pic>
      <p:cxnSp>
        <p:nvCxnSpPr>
          <p:cNvPr id="40" name="直接箭头连接符 39"/>
          <p:cNvCxnSpPr>
            <a:stCxn id="37" idx="3"/>
          </p:cNvCxnSpPr>
          <p:nvPr/>
        </p:nvCxnSpPr>
        <p:spPr>
          <a:xfrm>
            <a:off x="9336505" y="2702160"/>
            <a:ext cx="665842" cy="84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9648211" y="2515415"/>
            <a:ext cx="1778975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节点的梯度散度</a:t>
            </a:r>
          </a:p>
        </p:txBody>
      </p:sp>
      <p:pic>
        <p:nvPicPr>
          <p:cNvPr id="45" name="图形 44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21068" y="3235233"/>
            <a:ext cx="1394461" cy="482536"/>
          </a:xfrm>
          <a:prstGeom prst="rect">
            <a:avLst/>
          </a:prstGeom>
        </p:spPr>
      </p:pic>
      <p:cxnSp>
        <p:nvCxnSpPr>
          <p:cNvPr id="47" name="直接箭头连接符 46"/>
          <p:cNvCxnSpPr/>
          <p:nvPr/>
        </p:nvCxnSpPr>
        <p:spPr>
          <a:xfrm>
            <a:off x="8634420" y="3518453"/>
            <a:ext cx="101379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9462065" y="3310394"/>
            <a:ext cx="1707463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模型总的梯度散度</a:t>
            </a:r>
          </a:p>
        </p:txBody>
      </p:sp>
      <p:pic>
        <p:nvPicPr>
          <p:cNvPr id="50" name="图形 49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78779" y="3944751"/>
            <a:ext cx="2923568" cy="492557"/>
          </a:xfrm>
          <a:prstGeom prst="rect">
            <a:avLst/>
          </a:prstGeom>
        </p:spPr>
      </p:pic>
      <p:pic>
        <p:nvPicPr>
          <p:cNvPr id="52" name="图形 51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121067" y="4664290"/>
            <a:ext cx="2771355" cy="539685"/>
          </a:xfrm>
          <a:prstGeom prst="rect">
            <a:avLst/>
          </a:prstGeom>
        </p:spPr>
      </p:pic>
      <p:pic>
        <p:nvPicPr>
          <p:cNvPr id="54" name="图形 53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21069" y="5520250"/>
            <a:ext cx="1394460" cy="4648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216441" y="4155825"/>
            <a:ext cx="3898900" cy="1751406"/>
          </a:xfrm>
          <a:prstGeom prst="rect">
            <a:avLst/>
          </a:prstGeom>
          <a:solidFill>
            <a:srgbClr val="DBDB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990850" y="1536700"/>
            <a:ext cx="2882900" cy="11112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4" name="矩形 23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5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3" name="图片 32" descr="图片包含 游戏机, 画, 钟表&#10;&#10;描述已自动生成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理论分析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54574" y="1121825"/>
            <a:ext cx="4194219" cy="779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资源约束条件下，</a:t>
            </a:r>
            <a:r>
              <a:rPr kumimoji="1"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</a:t>
            </a:r>
            <a:r>
              <a:rPr kumimoji="1"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的理论收敛性</a:t>
            </a:r>
          </a:p>
          <a:p>
            <a:pPr marL="285750" indent="-285750" algn="ctr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kumimoji="1"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流程图: 延期 33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14501" y="1901077"/>
            <a:ext cx="5274836" cy="60406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149264" y="1989750"/>
            <a:ext cx="682247" cy="42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b="1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(6)</a:t>
            </a:r>
            <a:endParaRPr kumimoji="1" lang="zh-CN" altLang="en-US" b="1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3448050" y="2647950"/>
            <a:ext cx="0" cy="635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形 35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14500" y="3325213"/>
            <a:ext cx="2838399" cy="282179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7212763" y="3111853"/>
            <a:ext cx="682247" cy="42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b="1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(7)</a:t>
            </a:r>
            <a:endParaRPr kumimoji="1" lang="zh-CN" altLang="en-US" b="1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pic>
        <p:nvPicPr>
          <p:cNvPr id="38" name="图形 37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29779" y="4260160"/>
            <a:ext cx="1394461" cy="482536"/>
          </a:xfrm>
          <a:prstGeom prst="rect">
            <a:avLst/>
          </a:prstGeom>
        </p:spPr>
      </p:pic>
      <p:pic>
        <p:nvPicPr>
          <p:cNvPr id="39" name="图形 38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69566" y="5239192"/>
            <a:ext cx="2923568" cy="4925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531295" y="4291694"/>
            <a:ext cx="4400550" cy="1835675"/>
          </a:xfrm>
          <a:prstGeom prst="rect">
            <a:avLst/>
          </a:prstGeom>
          <a:solidFill>
            <a:srgbClr val="DBDB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6469669" y="3033149"/>
            <a:ext cx="5422900" cy="16440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531295" y="1499782"/>
            <a:ext cx="4400550" cy="25629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4" name="矩形 23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5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3" name="图片 32" descr="图片包含 游戏机, 画, 钟表&#10;&#10;描述已自动生成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算法概述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61445" y="1051425"/>
            <a:ext cx="3786705" cy="41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有限资源下约束下的参数求解</a:t>
            </a:r>
          </a:p>
        </p:txBody>
      </p:sp>
      <p:sp>
        <p:nvSpPr>
          <p:cNvPr id="18" name="流程图: 延期 17"/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1181" y="1664668"/>
            <a:ext cx="3929088" cy="557506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181" y="2732822"/>
            <a:ext cx="3227119" cy="672889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8331" y="3746416"/>
            <a:ext cx="1982519" cy="247816"/>
          </a:xfrm>
          <a:prstGeom prst="rect">
            <a:avLst/>
          </a:prstGeom>
        </p:spPr>
      </p:pic>
      <p:pic>
        <p:nvPicPr>
          <p:cNvPr id="20" name="图形 19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55415" y="3250390"/>
            <a:ext cx="4910955" cy="669068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755415" y="4278661"/>
            <a:ext cx="1582620" cy="360949"/>
          </a:xfrm>
          <a:prstGeom prst="rect">
            <a:avLst/>
          </a:prstGeom>
        </p:spPr>
      </p:pic>
      <p:pic>
        <p:nvPicPr>
          <p:cNvPr id="55" name="图形 54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1181" y="5353789"/>
            <a:ext cx="2151434" cy="447614"/>
          </a:xfrm>
          <a:prstGeom prst="rect">
            <a:avLst/>
          </a:prstGeom>
        </p:spPr>
      </p:pic>
      <p:pic>
        <p:nvPicPr>
          <p:cNvPr id="57" name="图形 56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08331" y="4544731"/>
            <a:ext cx="1982518" cy="503255"/>
          </a:xfrm>
          <a:prstGeom prst="rect">
            <a:avLst/>
          </a:prstGeom>
        </p:spPr>
      </p:pic>
      <p:cxnSp>
        <p:nvCxnSpPr>
          <p:cNvPr id="60" name="直接箭头连接符 59"/>
          <p:cNvCxnSpPr/>
          <p:nvPr/>
        </p:nvCxnSpPr>
        <p:spPr>
          <a:xfrm>
            <a:off x="1148156" y="4062720"/>
            <a:ext cx="0" cy="228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>
            <a:off x="3863856" y="4062720"/>
            <a:ext cx="0" cy="228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4931845" y="2605696"/>
            <a:ext cx="1537824" cy="1065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 flipV="1">
            <a:off x="4880269" y="3994232"/>
            <a:ext cx="1589400" cy="1359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d2a280c9-cb52-4424-ac55-70a1be143741"/>
  <p:tag name="COMMONDATA" val="eyJoZGlkIjoiYmY3YjhiODljYTE0NjQ4NDYzMWNkNDJmNjc3OTExOG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05.615748031496,&quot;width&quot;:17726.089763779528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lnSpc>
            <a:spcPct val="130000"/>
          </a:lnSpc>
          <a:defRPr kumimoji="1" sz="1200" dirty="0">
            <a:latin typeface="Source Han Sans SC Normal" panose="020B0400000000000000" pitchFamily="34" charset="-128"/>
            <a:ea typeface="Source Han Sans SC Normal" panose="020B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749</Words>
  <Application>Microsoft Office PowerPoint</Application>
  <PresentationFormat>宽屏</PresentationFormat>
  <Paragraphs>139</Paragraphs>
  <Slides>17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Source Han Sans SC Normal</vt:lpstr>
      <vt:lpstr>等线</vt:lpstr>
      <vt:lpstr>宋体</vt:lpstr>
      <vt:lpstr>微软雅黑 Light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于 正洋</dc:creator>
  <cp:lastModifiedBy>权 赟昊</cp:lastModifiedBy>
  <cp:revision>390</cp:revision>
  <dcterms:created xsi:type="dcterms:W3CDTF">2020-04-17T07:43:00Z</dcterms:created>
  <dcterms:modified xsi:type="dcterms:W3CDTF">2022-10-28T13:25:52Z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872B43009E634957BF97E8794EF8CEB6</vt:lpwstr>
  </property>
  <property fmtid="{D5CDD505-2E9C-101B-9397-08002B2CF9AE}" pid="3" name="KSOProductBuildVer">
    <vt:lpwstr>2052-11.1.0.12132</vt:lpwstr>
  </property>
</Properties>
</file>